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</p:sldIdLst>
  <p:sldSz cx="14630400" cy="8229600"/>
  <p:notesSz cx="8229600" cy="14630400"/>
  <p:embeddedFontLst>
    <p:embeddedFont>
      <p:font typeface="Bitter Medium" panose="020B0604020202020204" charset="0"/>
      <p:regular r:id="rId15"/>
    </p:embeddedFon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Open Sans" pitchFamily="2" charset="0"/>
      <p:regular r:id="rId20"/>
      <p:bold r:id="rId21"/>
      <p:italic r:id="rId22"/>
      <p:boldItalic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5033" autoAdjust="0"/>
  </p:normalViewPr>
  <p:slideViewPr>
    <p:cSldViewPr snapToGrid="0" snapToObjects="1">
      <p:cViewPr varScale="1">
        <p:scale>
          <a:sx n="65" d="100"/>
          <a:sy n="65" d="100"/>
        </p:scale>
        <p:origin x="83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4925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3413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Design &amp; Implementation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39185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Order Management System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688449"/>
            <a:ext cx="7556421" cy="907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Capstone Project for Software Engineering and Database Design</a:t>
            </a:r>
          </a:p>
          <a:p>
            <a:pPr marL="0" indent="0" algn="l">
              <a:lnSpc>
                <a:spcPts val="35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A5A965-E062-0F10-E351-C4C9AB8A9040}"/>
              </a:ext>
            </a:extLst>
          </p:cNvPr>
          <p:cNvSpPr txBox="1"/>
          <p:nvPr/>
        </p:nvSpPr>
        <p:spPr>
          <a:xfrm>
            <a:off x="339969" y="1050046"/>
            <a:ext cx="13692554" cy="7571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latin typeface="Bitter Medium" panose="020B0604020202020204" charset="0"/>
              </a:rPr>
              <a:t>Challenge 1: Database Design Complexity</a:t>
            </a:r>
          </a:p>
          <a:p>
            <a:endParaRPr lang="en-GB" dirty="0">
              <a:latin typeface="Bitter Medium" panose="020B0604020202020204" charset="0"/>
            </a:endParaRPr>
          </a:p>
          <a:p>
            <a:r>
              <a:rPr lang="en-GB" i="1" dirty="0">
                <a:latin typeface="Bitter Medium" panose="020B0604020202020204" charset="0"/>
              </a:rPr>
              <a:t>	What was difficult? </a:t>
            </a:r>
          </a:p>
          <a:p>
            <a:r>
              <a:rPr lang="en-GB" dirty="0">
                <a:latin typeface="Bitter Medium" panose="020B0604020202020204" charset="0"/>
              </a:rPr>
              <a:t>		Designing entity relationships between Customers, Orders, Products, and Payments without 	redundancy.</a:t>
            </a:r>
          </a:p>
          <a:p>
            <a:r>
              <a:rPr lang="en-GB" dirty="0">
                <a:latin typeface="Bitter Medium" panose="020B0604020202020204" charset="0"/>
              </a:rPr>
              <a:t>	</a:t>
            </a:r>
            <a:r>
              <a:rPr lang="en-GB" i="1" dirty="0">
                <a:latin typeface="Bitter Medium" panose="020B0604020202020204" charset="0"/>
              </a:rPr>
              <a:t>How we solved it: </a:t>
            </a:r>
          </a:p>
          <a:p>
            <a:r>
              <a:rPr lang="en-GB" dirty="0">
                <a:latin typeface="Bitter Medium" panose="020B0604020202020204" charset="0"/>
              </a:rPr>
              <a:t>		Created an </a:t>
            </a:r>
            <a:r>
              <a:rPr lang="en-GB" b="1" dirty="0">
                <a:latin typeface="Bitter Medium" panose="020B0604020202020204" charset="0"/>
              </a:rPr>
              <a:t>ER diagram</a:t>
            </a:r>
            <a:r>
              <a:rPr lang="en-GB" dirty="0">
                <a:latin typeface="Bitter Medium" panose="020B0604020202020204" charset="0"/>
              </a:rPr>
              <a:t>, reviewed dependencies, and refined structure through multiple iterations until 		achieving </a:t>
            </a:r>
            <a:r>
              <a:rPr lang="en-GB" b="1" dirty="0">
                <a:latin typeface="Bitter Medium" panose="020B0604020202020204" charset="0"/>
              </a:rPr>
              <a:t>BCNF normalization</a:t>
            </a:r>
            <a:r>
              <a:rPr lang="en-GB" dirty="0">
                <a:latin typeface="Bitter Medium" panose="020B0604020202020204" charset="0"/>
              </a:rPr>
              <a:t>.</a:t>
            </a:r>
          </a:p>
          <a:p>
            <a:br>
              <a:rPr lang="en-GB" dirty="0">
                <a:latin typeface="Bitter Medium" panose="020B0604020202020204" charset="0"/>
              </a:rPr>
            </a:br>
            <a:endParaRPr lang="en-GB" dirty="0">
              <a:latin typeface="Bitter Mediu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latin typeface="Bitter Medium" panose="020B0604020202020204" charset="0"/>
              </a:rPr>
              <a:t>Challenge 2: Normalization &amp; Data Integrity</a:t>
            </a:r>
          </a:p>
          <a:p>
            <a:endParaRPr lang="en-GB" dirty="0">
              <a:latin typeface="Bitter Medium" panose="020B0604020202020204" charset="0"/>
            </a:endParaRPr>
          </a:p>
          <a:p>
            <a:r>
              <a:rPr lang="en-GB" i="1" dirty="0">
                <a:latin typeface="Bitter Medium" panose="020B0604020202020204" charset="0"/>
              </a:rPr>
              <a:t>	What was difficult?</a:t>
            </a:r>
          </a:p>
          <a:p>
            <a:r>
              <a:rPr lang="en-GB" dirty="0">
                <a:latin typeface="Bitter Medium" panose="020B0604020202020204" charset="0"/>
              </a:rPr>
              <a:t>		 Identifying and removing partial and transitive dependencies across tables.</a:t>
            </a:r>
          </a:p>
          <a:p>
            <a:r>
              <a:rPr lang="en-GB" dirty="0">
                <a:latin typeface="Bitter Medium" panose="020B0604020202020204" charset="0"/>
              </a:rPr>
              <a:t>	</a:t>
            </a:r>
            <a:r>
              <a:rPr lang="en-GB" i="1" dirty="0">
                <a:latin typeface="Bitter Medium" panose="020B0604020202020204" charset="0"/>
              </a:rPr>
              <a:t>How we solved it: </a:t>
            </a:r>
          </a:p>
          <a:p>
            <a:r>
              <a:rPr lang="en-GB" dirty="0">
                <a:latin typeface="Bitter Medium" panose="020B0604020202020204" charset="0"/>
              </a:rPr>
              <a:t>		Applied </a:t>
            </a:r>
            <a:r>
              <a:rPr lang="en-GB" b="1" dirty="0">
                <a:latin typeface="Bitter Medium" panose="020B0604020202020204" charset="0"/>
              </a:rPr>
              <a:t>step-by-step normalization (1NF → 2NF → 3NF → BCNF)</a:t>
            </a:r>
            <a:r>
              <a:rPr lang="en-GB" dirty="0">
                <a:latin typeface="Bitter Medium" panose="020B0604020202020204" charset="0"/>
              </a:rPr>
              <a:t> and used </a:t>
            </a:r>
            <a:r>
              <a:rPr lang="en-GB" b="1" dirty="0">
                <a:latin typeface="Bitter Medium" panose="020B0604020202020204" charset="0"/>
              </a:rPr>
              <a:t>foreign key constraints</a:t>
            </a:r>
            <a:r>
              <a:rPr lang="en-GB" dirty="0">
                <a:latin typeface="Bitter Medium" panose="020B0604020202020204" charset="0"/>
              </a:rPr>
              <a:t> to 			maintain referential integrity.</a:t>
            </a:r>
          </a:p>
          <a:p>
            <a:br>
              <a:rPr lang="en-GB" dirty="0">
                <a:latin typeface="Bitter Medium" panose="020B0604020202020204" charset="0"/>
              </a:rPr>
            </a:br>
            <a:endParaRPr lang="en-GB" dirty="0">
              <a:latin typeface="Bitter Mediu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latin typeface="Bitter Medium" panose="020B0604020202020204" charset="0"/>
              </a:rPr>
              <a:t>Challenge 3: Query Writing &amp; Optimization</a:t>
            </a:r>
          </a:p>
          <a:p>
            <a:endParaRPr lang="en-GB" dirty="0">
              <a:latin typeface="Bitter Medium" panose="020B0604020202020204" charset="0"/>
            </a:endParaRPr>
          </a:p>
          <a:p>
            <a:r>
              <a:rPr lang="en-GB" i="1" dirty="0">
                <a:latin typeface="Bitter Medium" panose="020B0604020202020204" charset="0"/>
              </a:rPr>
              <a:t>	What was difficult?</a:t>
            </a:r>
          </a:p>
          <a:p>
            <a:r>
              <a:rPr lang="en-GB" dirty="0">
                <a:latin typeface="Bitter Medium" panose="020B0604020202020204" charset="0"/>
              </a:rPr>
              <a:t>		 Writing multi-table JOINs and aggregate queries that produced accurate results.</a:t>
            </a:r>
          </a:p>
          <a:p>
            <a:r>
              <a:rPr lang="en-GB" dirty="0">
                <a:latin typeface="Bitter Medium" panose="020B0604020202020204" charset="0"/>
              </a:rPr>
              <a:t>	</a:t>
            </a:r>
            <a:r>
              <a:rPr lang="en-GB" i="1" dirty="0">
                <a:latin typeface="Bitter Medium" panose="020B0604020202020204" charset="0"/>
              </a:rPr>
              <a:t>How we solved it: </a:t>
            </a:r>
          </a:p>
          <a:p>
            <a:r>
              <a:rPr lang="en-GB" dirty="0">
                <a:latin typeface="Bitter Medium" panose="020B0604020202020204" charset="0"/>
              </a:rPr>
              <a:t>		Broke queries into smaller parts, tested each join independently, and used </a:t>
            </a:r>
            <a:r>
              <a:rPr lang="en-GB" b="1" dirty="0">
                <a:latin typeface="Bitter Medium" panose="020B0604020202020204" charset="0"/>
              </a:rPr>
              <a:t>indexes</a:t>
            </a:r>
            <a:r>
              <a:rPr lang="en-GB" dirty="0">
                <a:latin typeface="Bitter Medium" panose="020B0604020202020204" charset="0"/>
              </a:rPr>
              <a:t> on key columns to boost 		performance.</a:t>
            </a:r>
          </a:p>
          <a:p>
            <a:br>
              <a:rPr lang="en-GB" dirty="0">
                <a:latin typeface="Bitter Medium" panose="020B0604020202020204" charset="0"/>
              </a:rPr>
            </a:br>
            <a:endParaRPr lang="en-GB" dirty="0">
              <a:latin typeface="Bitter Medium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0EF74E-5850-AD54-DF18-BECD1AAE9171}"/>
              </a:ext>
            </a:extLst>
          </p:cNvPr>
          <p:cNvSpPr txBox="1"/>
          <p:nvPr/>
        </p:nvSpPr>
        <p:spPr>
          <a:xfrm>
            <a:off x="468923" y="147921"/>
            <a:ext cx="7315200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GB" sz="2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Challenges and Final Outcomes</a:t>
            </a:r>
          </a:p>
        </p:txBody>
      </p:sp>
    </p:spTree>
    <p:extLst>
      <p:ext uri="{BB962C8B-B14F-4D97-AF65-F5344CB8AC3E}">
        <p14:creationId xmlns:p14="http://schemas.microsoft.com/office/powerpoint/2010/main" val="38565201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2F6626-1D2D-8775-5683-A06F5B587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7998AE-C8E2-D65C-FC04-2C1FFBD62BA2}"/>
              </a:ext>
            </a:extLst>
          </p:cNvPr>
          <p:cNvSpPr txBox="1"/>
          <p:nvPr/>
        </p:nvSpPr>
        <p:spPr>
          <a:xfrm>
            <a:off x="339969" y="1248234"/>
            <a:ext cx="13692554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latin typeface="Bitter Medium" panose="020B0604020202020204" charset="0"/>
              </a:rPr>
              <a:t>Challenge 4: Data Insertion Errors</a:t>
            </a:r>
          </a:p>
          <a:p>
            <a:endParaRPr lang="en-GB" dirty="0">
              <a:latin typeface="Bitter Medium" panose="020B0604020202020204" charset="0"/>
            </a:endParaRPr>
          </a:p>
          <a:p>
            <a:r>
              <a:rPr lang="en-GB" i="1" dirty="0">
                <a:latin typeface="Bitter Medium" panose="020B0604020202020204" charset="0"/>
              </a:rPr>
              <a:t>	What was difficult?</a:t>
            </a:r>
          </a:p>
          <a:p>
            <a:r>
              <a:rPr lang="en-GB" dirty="0">
                <a:latin typeface="Bitter Medium" panose="020B0604020202020204" charset="0"/>
              </a:rPr>
              <a:t>		 Inserting data when foreign key dependencies were not satisfied.</a:t>
            </a:r>
          </a:p>
          <a:p>
            <a:r>
              <a:rPr lang="en-GB" dirty="0">
                <a:latin typeface="Bitter Medium" panose="020B0604020202020204" charset="0"/>
              </a:rPr>
              <a:t>	</a:t>
            </a:r>
            <a:r>
              <a:rPr lang="en-GB" i="1" dirty="0">
                <a:latin typeface="Bitter Medium" panose="020B0604020202020204" charset="0"/>
              </a:rPr>
              <a:t>How we solved it:</a:t>
            </a:r>
          </a:p>
          <a:p>
            <a:r>
              <a:rPr lang="en-GB" dirty="0">
                <a:latin typeface="Bitter Medium" panose="020B0604020202020204" charset="0"/>
              </a:rPr>
              <a:t>		 Followed a logical </a:t>
            </a:r>
            <a:r>
              <a:rPr lang="en-GB" b="1" dirty="0">
                <a:latin typeface="Bitter Medium" panose="020B0604020202020204" charset="0"/>
              </a:rPr>
              <a:t>data insertion order</a:t>
            </a:r>
            <a:r>
              <a:rPr lang="en-GB" dirty="0">
                <a:latin typeface="Bitter Medium" panose="020B0604020202020204" charset="0"/>
              </a:rPr>
              <a:t>: Categories → Products → Customers → Orders → Payments → 			Shipments.</a:t>
            </a:r>
            <a:br>
              <a:rPr lang="en-GB" dirty="0">
                <a:latin typeface="Bitter Medium" panose="020B0604020202020204" charset="0"/>
              </a:rPr>
            </a:br>
            <a:r>
              <a:rPr lang="en-GB" dirty="0">
                <a:latin typeface="Bitter Medium" panose="020B0604020202020204" charset="0"/>
              </a:rPr>
              <a:t>		Used </a:t>
            </a:r>
            <a:r>
              <a:rPr lang="en-GB" b="1" dirty="0">
                <a:latin typeface="Bitter Medium" panose="020B0604020202020204" charset="0"/>
              </a:rPr>
              <a:t>transaction control (COMMIT / ROLLBACK)</a:t>
            </a:r>
            <a:r>
              <a:rPr lang="en-GB" dirty="0">
                <a:latin typeface="Bitter Medium" panose="020B0604020202020204" charset="0"/>
              </a:rPr>
              <a:t> for safe testing.</a:t>
            </a:r>
          </a:p>
          <a:p>
            <a:br>
              <a:rPr lang="en-GB" dirty="0">
                <a:latin typeface="Bitter Medium" panose="020B0604020202020204" charset="0"/>
              </a:rPr>
            </a:br>
            <a:endParaRPr lang="en-GB" dirty="0">
              <a:latin typeface="Bitter Medium" panose="020B060402020202020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GB" b="1" dirty="0">
                <a:latin typeface="Bitter Medium" panose="020B0604020202020204" charset="0"/>
              </a:rPr>
              <a:t>Challenge 5: Team Collaboration &amp; Version Control</a:t>
            </a:r>
          </a:p>
          <a:p>
            <a:endParaRPr lang="en-GB" dirty="0">
              <a:latin typeface="Bitter Medium" panose="020B0604020202020204" charset="0"/>
            </a:endParaRPr>
          </a:p>
          <a:p>
            <a:r>
              <a:rPr lang="en-GB" i="1" dirty="0">
                <a:latin typeface="Bitter Medium" panose="020B0604020202020204" charset="0"/>
              </a:rPr>
              <a:t>	What was difficult? </a:t>
            </a:r>
          </a:p>
          <a:p>
            <a:r>
              <a:rPr lang="en-GB" dirty="0">
                <a:latin typeface="Bitter Medium" panose="020B0604020202020204" charset="0"/>
              </a:rPr>
              <a:t>		Coordinating work among multiple students using shared SQL scripts.</a:t>
            </a:r>
          </a:p>
          <a:p>
            <a:r>
              <a:rPr lang="en-GB" dirty="0">
                <a:latin typeface="Bitter Medium" panose="020B0604020202020204" charset="0"/>
              </a:rPr>
              <a:t>	</a:t>
            </a:r>
            <a:r>
              <a:rPr lang="en-GB" i="1" dirty="0">
                <a:latin typeface="Bitter Medium" panose="020B0604020202020204" charset="0"/>
              </a:rPr>
              <a:t>How we solved it: </a:t>
            </a:r>
          </a:p>
          <a:p>
            <a:r>
              <a:rPr lang="en-GB" dirty="0">
                <a:latin typeface="Bitter Medium" panose="020B0604020202020204" charset="0"/>
              </a:rPr>
              <a:t>		Managed all stories and tasks through </a:t>
            </a:r>
            <a:r>
              <a:rPr lang="en-GB" b="1" dirty="0">
                <a:latin typeface="Bitter Medium" panose="020B0604020202020204" charset="0"/>
              </a:rPr>
              <a:t>Atlassian JIRA</a:t>
            </a:r>
            <a:r>
              <a:rPr lang="en-GB" dirty="0">
                <a:latin typeface="Bitter Medium" panose="020B0604020202020204" charset="0"/>
              </a:rPr>
              <a:t> and synchronized files using </a:t>
            </a:r>
            <a:r>
              <a:rPr lang="en-GB" b="1" dirty="0">
                <a:latin typeface="Bitter Medium" panose="020B0604020202020204" charset="0"/>
              </a:rPr>
              <a:t>GitHub</a:t>
            </a:r>
            <a:r>
              <a:rPr lang="en-GB" dirty="0">
                <a:latin typeface="Bitter Medium" panose="020B0604020202020204" charset="0"/>
              </a:rPr>
              <a:t>, ensuring 			version consistency and team accountability.</a:t>
            </a:r>
          </a:p>
          <a:p>
            <a:br>
              <a:rPr lang="en-GB" dirty="0">
                <a:latin typeface="Bitter Medium" panose="020B0604020202020204" charset="0"/>
              </a:rPr>
            </a:br>
            <a:endParaRPr lang="en-GB" dirty="0">
              <a:latin typeface="Bitter Medium" panose="020B0604020202020204" charset="0"/>
            </a:endParaRPr>
          </a:p>
          <a:p>
            <a:r>
              <a:rPr lang="en-GB" b="1" dirty="0">
                <a:latin typeface="Bitter Medium" panose="020B0604020202020204" charset="0"/>
              </a:rPr>
              <a:t>✅ Final Outcome:</a:t>
            </a:r>
            <a:endParaRPr lang="en-GB" dirty="0">
              <a:latin typeface="Bitter Medium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tter Medium" panose="020B0604020202020204" charset="0"/>
              </a:rPr>
              <a:t>Database fully normalized and functional.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tter Medium" panose="020B0604020202020204" charset="0"/>
              </a:rPr>
              <a:t>All core SQL queries tested successfully.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Bitter Medium" panose="020B0604020202020204" charset="0"/>
              </a:rPr>
              <a:t>System is scalable and ready for further development (analytics, authentication, UI).</a:t>
            </a:r>
          </a:p>
          <a:p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64459-A31B-1821-85F8-E6A342DCFF35}"/>
              </a:ext>
            </a:extLst>
          </p:cNvPr>
          <p:cNvSpPr txBox="1"/>
          <p:nvPr/>
        </p:nvSpPr>
        <p:spPr>
          <a:xfrm>
            <a:off x="468923" y="415505"/>
            <a:ext cx="7315200" cy="5586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4000"/>
              </a:lnSpc>
              <a:buNone/>
            </a:pPr>
            <a:r>
              <a:rPr lang="en-GB" sz="24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Challenges and Final Outcomes</a:t>
            </a:r>
          </a:p>
        </p:txBody>
      </p:sp>
    </p:spTree>
    <p:extLst>
      <p:ext uri="{BB962C8B-B14F-4D97-AF65-F5344CB8AC3E}">
        <p14:creationId xmlns:p14="http://schemas.microsoft.com/office/powerpoint/2010/main" val="340199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5453" y="601742"/>
            <a:ext cx="4366855" cy="256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Reports &amp; Conclusion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765453" y="923568"/>
            <a:ext cx="8715732" cy="5126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Real-Time Business Intelligence &amp; Conclusion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765453" y="1682234"/>
            <a:ext cx="13099494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database is designed to generate critical operational reports directly from the live data tables.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765453" y="2293144"/>
            <a:ext cx="2460665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Monthly Sales Report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765453" y="2785229"/>
            <a:ext cx="6349722" cy="770811"/>
          </a:xfrm>
          <a:prstGeom prst="roundRect">
            <a:avLst>
              <a:gd name="adj" fmla="val 8939"/>
            </a:avLst>
          </a:prstGeom>
          <a:solidFill>
            <a:srgbClr val="F2EBE3"/>
          </a:solidFill>
          <a:ln/>
        </p:spPr>
      </p:sp>
      <p:sp>
        <p:nvSpPr>
          <p:cNvPr id="7" name="Shape 5"/>
          <p:cNvSpPr/>
          <p:nvPr/>
        </p:nvSpPr>
        <p:spPr>
          <a:xfrm>
            <a:off x="757357" y="2785229"/>
            <a:ext cx="6365915" cy="770811"/>
          </a:xfrm>
          <a:prstGeom prst="roundRect">
            <a:avLst>
              <a:gd name="adj" fmla="val 3192"/>
            </a:avLst>
          </a:prstGeom>
          <a:solidFill>
            <a:srgbClr val="F2EBE3"/>
          </a:solidFill>
          <a:ln/>
        </p:spPr>
      </p:sp>
      <p:sp>
        <p:nvSpPr>
          <p:cNvPr id="8" name="Text 6"/>
          <p:cNvSpPr/>
          <p:nvPr/>
        </p:nvSpPr>
        <p:spPr>
          <a:xfrm>
            <a:off x="921306" y="2908221"/>
            <a:ext cx="6038017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MONTH(created_at) AS Month, SUM(total) AS Revenue FROM orders GROUP BY MONTH(created_at);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765453" y="3740587"/>
            <a:ext cx="6349722" cy="262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Aggregates total revenue by month to track sales trends and performance.</a:t>
            </a:r>
            <a:endParaRPr lang="en-US" sz="1250" dirty="0"/>
          </a:p>
        </p:txBody>
      </p:sp>
      <p:sp>
        <p:nvSpPr>
          <p:cNvPr id="10" name="Text 8"/>
          <p:cNvSpPr/>
          <p:nvPr/>
        </p:nvSpPr>
        <p:spPr>
          <a:xfrm>
            <a:off x="765453" y="4166949"/>
            <a:ext cx="3089077" cy="3075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Pending Shipments Report</a:t>
            </a:r>
            <a:endParaRPr lang="en-US" sz="1900" dirty="0"/>
          </a:p>
        </p:txBody>
      </p:sp>
      <p:sp>
        <p:nvSpPr>
          <p:cNvPr id="11" name="Shape 9"/>
          <p:cNvSpPr/>
          <p:nvPr/>
        </p:nvSpPr>
        <p:spPr>
          <a:xfrm>
            <a:off x="765453" y="4659035"/>
            <a:ext cx="6349722" cy="1033224"/>
          </a:xfrm>
          <a:prstGeom prst="roundRect">
            <a:avLst>
              <a:gd name="adj" fmla="val 6668"/>
            </a:avLst>
          </a:prstGeom>
          <a:solidFill>
            <a:srgbClr val="F2EBE3"/>
          </a:solidFill>
          <a:ln/>
        </p:spPr>
      </p:sp>
      <p:sp>
        <p:nvSpPr>
          <p:cNvPr id="12" name="Shape 10"/>
          <p:cNvSpPr/>
          <p:nvPr/>
        </p:nvSpPr>
        <p:spPr>
          <a:xfrm>
            <a:off x="757357" y="4659035"/>
            <a:ext cx="6365915" cy="1033224"/>
          </a:xfrm>
          <a:prstGeom prst="roundRect">
            <a:avLst>
              <a:gd name="adj" fmla="val 2382"/>
            </a:avLst>
          </a:prstGeom>
          <a:solidFill>
            <a:srgbClr val="F2EBE3"/>
          </a:solidFill>
          <a:ln/>
        </p:spPr>
      </p:sp>
      <p:sp>
        <p:nvSpPr>
          <p:cNvPr id="13" name="Text 11"/>
          <p:cNvSpPr/>
          <p:nvPr/>
        </p:nvSpPr>
        <p:spPr>
          <a:xfrm>
            <a:off x="921306" y="4782026"/>
            <a:ext cx="6038017" cy="7872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o.id, c.first_name, s.status FROM orders o JOIN customers c ON o.customer_id = c.id JOIN shipments s ON s.order_id = o.id WHERE s.status != 'delivered';</a:t>
            </a:r>
            <a:endParaRPr lang="en-US" sz="1250" dirty="0"/>
          </a:p>
        </p:txBody>
      </p:sp>
      <p:sp>
        <p:nvSpPr>
          <p:cNvPr id="14" name="Text 12"/>
          <p:cNvSpPr/>
          <p:nvPr/>
        </p:nvSpPr>
        <p:spPr>
          <a:xfrm>
            <a:off x="765453" y="5876806"/>
            <a:ext cx="6349722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Lists all customer orders that have not yet reached the 'delivered' status, aiding logistics management.</a:t>
            </a:r>
            <a:endParaRPr lang="en-US" sz="125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2845" y="2313742"/>
            <a:ext cx="4762262" cy="2174558"/>
          </a:xfrm>
          <a:prstGeom prst="rect">
            <a:avLst/>
          </a:prstGeom>
        </p:spPr>
      </p:pic>
      <p:sp>
        <p:nvSpPr>
          <p:cNvPr id="16" name="Shape 13"/>
          <p:cNvSpPr/>
          <p:nvPr/>
        </p:nvSpPr>
        <p:spPr>
          <a:xfrm>
            <a:off x="8244721" y="4488299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472105"/>
          </a:solidFill>
          <a:ln/>
        </p:spPr>
      </p:sp>
      <p:sp>
        <p:nvSpPr>
          <p:cNvPr id="17" name="Text 14"/>
          <p:cNvSpPr/>
          <p:nvPr/>
        </p:nvSpPr>
        <p:spPr>
          <a:xfrm>
            <a:off x="8469630" y="4488299"/>
            <a:ext cx="1358146" cy="164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Orders Processed</a:t>
            </a:r>
            <a:endParaRPr lang="en-US" sz="1250" dirty="0"/>
          </a:p>
        </p:txBody>
      </p:sp>
      <p:sp>
        <p:nvSpPr>
          <p:cNvPr id="18" name="Shape 15"/>
          <p:cNvSpPr/>
          <p:nvPr/>
        </p:nvSpPr>
        <p:spPr>
          <a:xfrm>
            <a:off x="9980176" y="4488299"/>
            <a:ext cx="163949" cy="163949"/>
          </a:xfrm>
          <a:prstGeom prst="roundRect">
            <a:avLst>
              <a:gd name="adj" fmla="val 11155"/>
            </a:avLst>
          </a:prstGeom>
          <a:solidFill>
            <a:srgbClr val="94430B"/>
          </a:solidFill>
          <a:ln/>
        </p:spPr>
      </p:sp>
      <p:sp>
        <p:nvSpPr>
          <p:cNvPr id="19" name="Text 16"/>
          <p:cNvSpPr/>
          <p:nvPr/>
        </p:nvSpPr>
        <p:spPr>
          <a:xfrm>
            <a:off x="10205085" y="4488299"/>
            <a:ext cx="1282779" cy="1640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Total Sales (USD)</a:t>
            </a:r>
            <a:endParaRPr lang="en-US" sz="1250" dirty="0"/>
          </a:p>
        </p:txBody>
      </p:sp>
      <p:sp>
        <p:nvSpPr>
          <p:cNvPr id="20" name="Text 17"/>
          <p:cNvSpPr/>
          <p:nvPr/>
        </p:nvSpPr>
        <p:spPr>
          <a:xfrm>
            <a:off x="7522845" y="5165050"/>
            <a:ext cx="6349722" cy="209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Visualization of Orders Processed vs. Total Sales (Example Data)</a:t>
            </a: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1011436" y="6918365"/>
            <a:ext cx="12853511" cy="524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Conclusion: The Order Management System successfully meets all requirements, providing a robust, normalized, and query-efficient database for a modern e-commerce platform.</a:t>
            </a:r>
            <a:endParaRPr lang="en-US" sz="1600" b="1" dirty="0"/>
          </a:p>
        </p:txBody>
      </p:sp>
      <p:sp>
        <p:nvSpPr>
          <p:cNvPr id="22" name="Shape 19"/>
          <p:cNvSpPr/>
          <p:nvPr/>
        </p:nvSpPr>
        <p:spPr>
          <a:xfrm>
            <a:off x="765453" y="6733818"/>
            <a:ext cx="22860" cy="893921"/>
          </a:xfrm>
          <a:prstGeom prst="rect">
            <a:avLst/>
          </a:prstGeom>
          <a:solidFill>
            <a:srgbClr val="D2600F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86170"/>
            <a:ext cx="465177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STUDENT 1: Introduction &amp; Requirements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6280190" y="1164431"/>
            <a:ext cx="7556421" cy="12049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 Overview: Building a Robust E-commerce Backend</a:t>
            </a:r>
            <a:endParaRPr lang="en-US" sz="3750" dirty="0"/>
          </a:p>
        </p:txBody>
      </p:sp>
      <p:sp>
        <p:nvSpPr>
          <p:cNvPr id="5" name="Shape 2"/>
          <p:cNvSpPr/>
          <p:nvPr/>
        </p:nvSpPr>
        <p:spPr>
          <a:xfrm>
            <a:off x="6280190" y="2658547"/>
            <a:ext cx="3681770" cy="2141815"/>
          </a:xfrm>
          <a:prstGeom prst="roundRect">
            <a:avLst>
              <a:gd name="adj" fmla="val 5123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57330" y="2658547"/>
            <a:ext cx="91440" cy="2141815"/>
          </a:xfrm>
          <a:prstGeom prst="roundRect">
            <a:avLst>
              <a:gd name="adj" fmla="val 88558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6564392" y="2874169"/>
            <a:ext cx="3181945" cy="722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Project: Order Management System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6564392" y="3712726"/>
            <a:ext cx="3181945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Developing the database core for an Online Electronics Shop.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10154722" y="2658547"/>
            <a:ext cx="3681889" cy="2141815"/>
          </a:xfrm>
          <a:prstGeom prst="roundRect">
            <a:avLst>
              <a:gd name="adj" fmla="val 5123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10131862" y="2658547"/>
            <a:ext cx="91440" cy="2141815"/>
          </a:xfrm>
          <a:prstGeom prst="roundRect">
            <a:avLst>
              <a:gd name="adj" fmla="val 88558"/>
            </a:avLst>
          </a:prstGeom>
          <a:solidFill>
            <a:srgbClr val="D2600F"/>
          </a:solidFill>
          <a:ln/>
        </p:spPr>
      </p:sp>
      <p:sp>
        <p:nvSpPr>
          <p:cNvPr id="11" name="Text 8"/>
          <p:cNvSpPr/>
          <p:nvPr/>
        </p:nvSpPr>
        <p:spPr>
          <a:xfrm>
            <a:off x="10438924" y="2874169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Goal</a:t>
            </a:r>
            <a:endParaRPr lang="en-US" sz="2250" dirty="0"/>
          </a:p>
        </p:txBody>
      </p:sp>
      <p:sp>
        <p:nvSpPr>
          <p:cNvPr id="12" name="Text 9"/>
          <p:cNvSpPr/>
          <p:nvPr/>
        </p:nvSpPr>
        <p:spPr>
          <a:xfrm>
            <a:off x="10438924" y="3351252"/>
            <a:ext cx="3182064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Design a scalable and efficient system to manage orders, inventory, and payment processing for an e-commerce platform.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280190" y="4993124"/>
            <a:ext cx="3681770" cy="2450187"/>
          </a:xfrm>
          <a:prstGeom prst="roundRect">
            <a:avLst>
              <a:gd name="adj" fmla="val 4478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257330" y="4993124"/>
            <a:ext cx="91440" cy="2450187"/>
          </a:xfrm>
          <a:prstGeom prst="roundRect">
            <a:avLst>
              <a:gd name="adj" fmla="val 88558"/>
            </a:avLst>
          </a:prstGeom>
          <a:solidFill>
            <a:srgbClr val="D2600F"/>
          </a:solidFill>
          <a:ln/>
        </p:spPr>
      </p:sp>
      <p:sp>
        <p:nvSpPr>
          <p:cNvPr id="15" name="Text 12"/>
          <p:cNvSpPr/>
          <p:nvPr/>
        </p:nvSpPr>
        <p:spPr>
          <a:xfrm>
            <a:off x="6564392" y="5208746"/>
            <a:ext cx="3151942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Real-World Application</a:t>
            </a:r>
            <a:endParaRPr lang="en-US" sz="2250" dirty="0"/>
          </a:p>
        </p:txBody>
      </p:sp>
      <p:sp>
        <p:nvSpPr>
          <p:cNvPr id="16" name="Text 13"/>
          <p:cNvSpPr/>
          <p:nvPr/>
        </p:nvSpPr>
        <p:spPr>
          <a:xfrm>
            <a:off x="6564392" y="5685830"/>
            <a:ext cx="3181945" cy="15418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mimics a live operational e-commerce environment, demanding high data integrity and transactional consistency.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098" y="612934"/>
            <a:ext cx="7745254" cy="696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Defining the Problem Domain</a:t>
            </a:r>
            <a:endParaRPr lang="en-US" sz="4350" dirty="0"/>
          </a:p>
        </p:txBody>
      </p:sp>
      <p:sp>
        <p:nvSpPr>
          <p:cNvPr id="3" name="Text 1"/>
          <p:cNvSpPr/>
          <p:nvPr/>
        </p:nvSpPr>
        <p:spPr>
          <a:xfrm>
            <a:off x="780098" y="1844278"/>
            <a:ext cx="6943844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mini-world centers on an online store specializing in electronic devices. The system must support the complete lifecycle of a transaction: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780098" y="3382089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browse and purchase products.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098" y="3816668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They place orders and process payments.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0098" y="4251246"/>
            <a:ext cx="694384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tracks inventory and manages shipments.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098" y="4808339"/>
            <a:ext cx="694384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primary objective is to </a:t>
            </a:r>
            <a:r>
              <a:rPr lang="en-US" sz="17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simplify and automate</a:t>
            </a: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order tracking, billing, and real-time inventory control to ensure customer satisfaction.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439" y="1894523"/>
            <a:ext cx="5582364" cy="55823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03540"/>
            <a:ext cx="5206603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Entities and Relationships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793790" y="1606510"/>
            <a:ext cx="7556421" cy="1321356"/>
          </a:xfrm>
          <a:prstGeom prst="roundRect">
            <a:avLst>
              <a:gd name="adj" fmla="val 5536"/>
            </a:avLst>
          </a:prstGeom>
          <a:solidFill>
            <a:srgbClr val="FFF8F0"/>
          </a:solidFill>
          <a:ln/>
        </p:spPr>
      </p:sp>
      <p:sp>
        <p:nvSpPr>
          <p:cNvPr id="5" name="Shape 2"/>
          <p:cNvSpPr/>
          <p:nvPr/>
        </p:nvSpPr>
        <p:spPr>
          <a:xfrm>
            <a:off x="793790" y="1591270"/>
            <a:ext cx="7556421" cy="60960"/>
          </a:xfrm>
          <a:prstGeom prst="roundRect">
            <a:avLst>
              <a:gd name="adj" fmla="val 101581"/>
            </a:avLst>
          </a:prstGeom>
          <a:solidFill>
            <a:srgbClr val="D2600F"/>
          </a:solidFill>
          <a:ln/>
        </p:spPr>
      </p:sp>
      <p:sp>
        <p:nvSpPr>
          <p:cNvPr id="6" name="Shape 3"/>
          <p:cNvSpPr/>
          <p:nvPr/>
        </p:nvSpPr>
        <p:spPr>
          <a:xfrm>
            <a:off x="4350901" y="1385411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D2600F"/>
          </a:solidFill>
          <a:ln/>
        </p:spPr>
      </p:sp>
      <p:sp>
        <p:nvSpPr>
          <p:cNvPr id="7" name="Text 4"/>
          <p:cNvSpPr/>
          <p:nvPr/>
        </p:nvSpPr>
        <p:spPr>
          <a:xfrm>
            <a:off x="4483537" y="1495901"/>
            <a:ext cx="1768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956429" y="197500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Core Entities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56429" y="2293739"/>
            <a:ext cx="723114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Customers, Products, Orders, Order_Items, Payments, Shipments, and supporting tables like Categories and Addresses.</a:t>
            </a:r>
            <a:endParaRPr lang="en-US" sz="1150" dirty="0"/>
          </a:p>
        </p:txBody>
      </p:sp>
      <p:sp>
        <p:nvSpPr>
          <p:cNvPr id="10" name="Shape 7"/>
          <p:cNvSpPr/>
          <p:nvPr/>
        </p:nvSpPr>
        <p:spPr>
          <a:xfrm>
            <a:off x="793790" y="3296364"/>
            <a:ext cx="7556421" cy="1085612"/>
          </a:xfrm>
          <a:prstGeom prst="roundRect">
            <a:avLst>
              <a:gd name="adj" fmla="val 6738"/>
            </a:avLst>
          </a:prstGeom>
          <a:solidFill>
            <a:srgbClr val="FFF8F0"/>
          </a:solidFill>
          <a:ln/>
        </p:spPr>
      </p:sp>
      <p:sp>
        <p:nvSpPr>
          <p:cNvPr id="11" name="Shape 8"/>
          <p:cNvSpPr/>
          <p:nvPr/>
        </p:nvSpPr>
        <p:spPr>
          <a:xfrm>
            <a:off x="793790" y="3281124"/>
            <a:ext cx="7556421" cy="60960"/>
          </a:xfrm>
          <a:prstGeom prst="roundRect">
            <a:avLst>
              <a:gd name="adj" fmla="val 101581"/>
            </a:avLst>
          </a:prstGeom>
          <a:solidFill>
            <a:srgbClr val="D2600F"/>
          </a:solidFill>
          <a:ln/>
        </p:spPr>
      </p:sp>
      <p:sp>
        <p:nvSpPr>
          <p:cNvPr id="12" name="Shape 9"/>
          <p:cNvSpPr/>
          <p:nvPr/>
        </p:nvSpPr>
        <p:spPr>
          <a:xfrm>
            <a:off x="4350901" y="3075265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D2600F"/>
          </a:solidFill>
          <a:ln/>
        </p:spPr>
      </p:sp>
      <p:sp>
        <p:nvSpPr>
          <p:cNvPr id="13" name="Text 10"/>
          <p:cNvSpPr/>
          <p:nvPr/>
        </p:nvSpPr>
        <p:spPr>
          <a:xfrm>
            <a:off x="4483537" y="3185755"/>
            <a:ext cx="1768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956429" y="3664863"/>
            <a:ext cx="2378273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One-to-Many Relationships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956429" y="3983593"/>
            <a:ext cx="72311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Crucial links include One Customer → Many Orders, and One Order → Many Order_Items.</a:t>
            </a:r>
            <a:endParaRPr lang="en-US" sz="1150" dirty="0"/>
          </a:p>
        </p:txBody>
      </p:sp>
      <p:sp>
        <p:nvSpPr>
          <p:cNvPr id="16" name="Shape 13"/>
          <p:cNvSpPr/>
          <p:nvPr/>
        </p:nvSpPr>
        <p:spPr>
          <a:xfrm>
            <a:off x="793790" y="4750475"/>
            <a:ext cx="7556421" cy="1085612"/>
          </a:xfrm>
          <a:prstGeom prst="roundRect">
            <a:avLst>
              <a:gd name="adj" fmla="val 6738"/>
            </a:avLst>
          </a:prstGeom>
          <a:solidFill>
            <a:srgbClr val="FFF8F0"/>
          </a:solidFill>
          <a:ln/>
        </p:spPr>
      </p:sp>
      <p:sp>
        <p:nvSpPr>
          <p:cNvPr id="17" name="Shape 14"/>
          <p:cNvSpPr/>
          <p:nvPr/>
        </p:nvSpPr>
        <p:spPr>
          <a:xfrm>
            <a:off x="793790" y="4735235"/>
            <a:ext cx="7556421" cy="60960"/>
          </a:xfrm>
          <a:prstGeom prst="roundRect">
            <a:avLst>
              <a:gd name="adj" fmla="val 101581"/>
            </a:avLst>
          </a:prstGeom>
          <a:solidFill>
            <a:srgbClr val="D2600F"/>
          </a:solidFill>
          <a:ln/>
        </p:spPr>
      </p:sp>
      <p:sp>
        <p:nvSpPr>
          <p:cNvPr id="18" name="Shape 15"/>
          <p:cNvSpPr/>
          <p:nvPr/>
        </p:nvSpPr>
        <p:spPr>
          <a:xfrm>
            <a:off x="4350901" y="4529376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D2600F"/>
          </a:solidFill>
          <a:ln/>
        </p:spPr>
      </p:sp>
      <p:sp>
        <p:nvSpPr>
          <p:cNvPr id="19" name="Text 16"/>
          <p:cNvSpPr/>
          <p:nvPr/>
        </p:nvSpPr>
        <p:spPr>
          <a:xfrm>
            <a:off x="4483537" y="4639866"/>
            <a:ext cx="1768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956429" y="5118973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Transactional Links</a:t>
            </a:r>
            <a:endParaRPr lang="en-US" sz="1450" dirty="0"/>
          </a:p>
        </p:txBody>
      </p:sp>
      <p:sp>
        <p:nvSpPr>
          <p:cNvPr id="21" name="Text 18"/>
          <p:cNvSpPr/>
          <p:nvPr/>
        </p:nvSpPr>
        <p:spPr>
          <a:xfrm>
            <a:off x="956429" y="5437703"/>
            <a:ext cx="723114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Each Order must be tied to a single Payment transaction and a single Shipment record for integrity.</a:t>
            </a:r>
            <a:endParaRPr lang="en-US" sz="1150" dirty="0"/>
          </a:p>
        </p:txBody>
      </p:sp>
      <p:sp>
        <p:nvSpPr>
          <p:cNvPr id="22" name="Shape 19"/>
          <p:cNvSpPr/>
          <p:nvPr/>
        </p:nvSpPr>
        <p:spPr>
          <a:xfrm>
            <a:off x="793790" y="6204585"/>
            <a:ext cx="7556421" cy="1321356"/>
          </a:xfrm>
          <a:prstGeom prst="roundRect">
            <a:avLst>
              <a:gd name="adj" fmla="val 5536"/>
            </a:avLst>
          </a:prstGeom>
          <a:solidFill>
            <a:srgbClr val="FFF8F0"/>
          </a:solidFill>
          <a:ln/>
        </p:spPr>
      </p:sp>
      <p:sp>
        <p:nvSpPr>
          <p:cNvPr id="23" name="Shape 20"/>
          <p:cNvSpPr/>
          <p:nvPr/>
        </p:nvSpPr>
        <p:spPr>
          <a:xfrm>
            <a:off x="793790" y="6189345"/>
            <a:ext cx="7556421" cy="60960"/>
          </a:xfrm>
          <a:prstGeom prst="roundRect">
            <a:avLst>
              <a:gd name="adj" fmla="val 101581"/>
            </a:avLst>
          </a:prstGeom>
          <a:solidFill>
            <a:srgbClr val="D2600F"/>
          </a:solidFill>
          <a:ln/>
        </p:spPr>
      </p:sp>
      <p:sp>
        <p:nvSpPr>
          <p:cNvPr id="24" name="Shape 21"/>
          <p:cNvSpPr/>
          <p:nvPr/>
        </p:nvSpPr>
        <p:spPr>
          <a:xfrm>
            <a:off x="4350901" y="5983486"/>
            <a:ext cx="442198" cy="442198"/>
          </a:xfrm>
          <a:prstGeom prst="roundRect">
            <a:avLst>
              <a:gd name="adj" fmla="val 206785"/>
            </a:avLst>
          </a:prstGeom>
          <a:solidFill>
            <a:srgbClr val="D2600F"/>
          </a:solidFill>
          <a:ln/>
        </p:spPr>
      </p:sp>
      <p:sp>
        <p:nvSpPr>
          <p:cNvPr id="25" name="Text 22"/>
          <p:cNvSpPr/>
          <p:nvPr/>
        </p:nvSpPr>
        <p:spPr>
          <a:xfrm>
            <a:off x="4483537" y="6093976"/>
            <a:ext cx="176808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FFFFFF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956429" y="6573083"/>
            <a:ext cx="224147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Assumption on Addresses</a:t>
            </a:r>
            <a:endParaRPr lang="en-US" sz="1450" dirty="0"/>
          </a:p>
        </p:txBody>
      </p:sp>
      <p:sp>
        <p:nvSpPr>
          <p:cNvPr id="27" name="Text 24"/>
          <p:cNvSpPr/>
          <p:nvPr/>
        </p:nvSpPr>
        <p:spPr>
          <a:xfrm>
            <a:off x="956429" y="6891814"/>
            <a:ext cx="7231142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Customers can maintain multiple addresses, allowing clear distinction between billing and various shipping locations.</a:t>
            </a:r>
            <a:endParaRPr lang="en-US" sz="11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1023" y="440769"/>
            <a:ext cx="5188387" cy="500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Conceptual ER Diagram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1023" y="1262182"/>
            <a:ext cx="13508355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Entity-Relationship (ER) model organizes our data, visualizing how our entities interact and defining the system's structure. Key transaction flow follows the path: </a:t>
            </a:r>
            <a:r>
              <a:rPr lang="en-US" sz="12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Customer → Orders → Order_Items → Products</a:t>
            </a: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.</a:t>
            </a:r>
            <a:endParaRPr lang="en-US" sz="1250" dirty="0"/>
          </a:p>
        </p:txBody>
      </p:sp>
      <p:pic>
        <p:nvPicPr>
          <p:cNvPr id="4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900367" y="1570892"/>
            <a:ext cx="6650402" cy="659116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7591" y="3667863"/>
            <a:ext cx="675414" cy="675413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61023" y="8806934"/>
            <a:ext cx="13508355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model ensures no orphaned records and mandates that all transactions are fully accounted for.</a:t>
            </a:r>
            <a:endParaRPr lang="en-US" sz="12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66405"/>
            <a:ext cx="496716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STUDENT 2: Database Schema &amp; Normalization</a:t>
            </a: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6280190" y="112240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Implementing the Schema: SQL Data Definition Language (DDL)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6280190" y="2528530"/>
            <a:ext cx="75564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Database Schema defines the tables, columns, and constraints, ensuring data integrity across the system. We use standard SQL DDL statements for implementation.</a:t>
            </a:r>
            <a:endParaRPr lang="en-US" sz="1400" dirty="0"/>
          </a:p>
        </p:txBody>
      </p:sp>
      <p:sp>
        <p:nvSpPr>
          <p:cNvPr id="6" name="Shape 3"/>
          <p:cNvSpPr/>
          <p:nvPr/>
        </p:nvSpPr>
        <p:spPr>
          <a:xfrm>
            <a:off x="6280190" y="3313152"/>
            <a:ext cx="7556421" cy="2594372"/>
          </a:xfrm>
          <a:prstGeom prst="roundRect">
            <a:avLst>
              <a:gd name="adj" fmla="val 2938"/>
            </a:avLst>
          </a:prstGeom>
          <a:solidFill>
            <a:srgbClr val="F2EBE3"/>
          </a:solidFill>
          <a:ln/>
        </p:spPr>
      </p:sp>
      <p:sp>
        <p:nvSpPr>
          <p:cNvPr id="7" name="Shape 4"/>
          <p:cNvSpPr/>
          <p:nvPr/>
        </p:nvSpPr>
        <p:spPr>
          <a:xfrm>
            <a:off x="6271141" y="3313152"/>
            <a:ext cx="7574518" cy="2594372"/>
          </a:xfrm>
          <a:prstGeom prst="roundRect">
            <a:avLst>
              <a:gd name="adj" fmla="val 1049"/>
            </a:avLst>
          </a:prstGeom>
          <a:solidFill>
            <a:srgbClr val="F2EBE3"/>
          </a:solidFill>
          <a:ln/>
        </p:spPr>
      </p:sp>
      <p:sp>
        <p:nvSpPr>
          <p:cNvPr id="8" name="Text 5"/>
          <p:cNvSpPr/>
          <p:nvPr/>
        </p:nvSpPr>
        <p:spPr>
          <a:xfrm>
            <a:off x="6452592" y="3449241"/>
            <a:ext cx="7211616" cy="23221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CREATE TABLE orders (  id INT AUTO_INCREMENT PRIMARY KEY,  customer_id INT NOT NULL,  total FLOAT,  status ENUM('pending','shipped','delivered','cancelled'),  FOREIGN KEY (customer_id) REFERENCES customers(id));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80190" y="6111597"/>
            <a:ext cx="7556421" cy="1351598"/>
          </a:xfrm>
          <a:prstGeom prst="roundRect">
            <a:avLst>
              <a:gd name="adj" fmla="val 5639"/>
            </a:avLst>
          </a:prstGeom>
          <a:solidFill>
            <a:srgbClr val="FAD3B8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641" y="6392942"/>
            <a:ext cx="226814" cy="18145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869906" y="6338411"/>
            <a:ext cx="6785253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Integrity:</a:t>
            </a:r>
            <a:r>
              <a:rPr lang="en-US" sz="1400" dirty="0">
                <a:solidFill>
                  <a:srgbClr val="00000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Utilizing PRIMARY and FOREIGN KEY constraints prevents inconsistent data, while ENUM types (e.g., for 'status') restrict values to acceptable operational states.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0324"/>
            <a:ext cx="9147810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Ensuring Efficiency through Normalization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1620203"/>
            <a:ext cx="130428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Normalization minimizes data redundancy and eliminates update anomalies, ensuring our database remains efficient and consistent over time. We aimed for BCNF.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793790" y="2404824"/>
            <a:ext cx="6430685" cy="544354"/>
          </a:xfrm>
          <a:prstGeom prst="roundRect">
            <a:avLst>
              <a:gd name="adj" fmla="val 48002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3872984" y="250686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975241" y="3130629"/>
            <a:ext cx="25344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First Normal Form (1NF)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75241" y="3522940"/>
            <a:ext cx="60677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all attributes within tables are atomic (indivisible) and each column holds a single value.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7405926" y="2404824"/>
            <a:ext cx="6430685" cy="544354"/>
          </a:xfrm>
          <a:prstGeom prst="roundRect">
            <a:avLst>
              <a:gd name="adj" fmla="val 48002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485120" y="250686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7587377" y="3130629"/>
            <a:ext cx="2859762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Second Normal Form (2NF)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87377" y="3522940"/>
            <a:ext cx="60677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Eliminating partial dependencies—every non-key attribute must depend on the entire primary key.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793790" y="4466392"/>
            <a:ext cx="6430685" cy="544354"/>
          </a:xfrm>
          <a:prstGeom prst="roundRect">
            <a:avLst>
              <a:gd name="adj" fmla="val 48002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3872984" y="456842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4" name="Text 12"/>
          <p:cNvSpPr/>
          <p:nvPr/>
        </p:nvSpPr>
        <p:spPr>
          <a:xfrm>
            <a:off x="975241" y="5192197"/>
            <a:ext cx="2654618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Third Normal Form (3NF)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975241" y="5584507"/>
            <a:ext cx="60677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Removing transitive dependencies where non-key attributes depend on other non-key attributes.</a:t>
            </a:r>
            <a:endParaRPr lang="en-US" sz="1400" dirty="0"/>
          </a:p>
        </p:txBody>
      </p:sp>
      <p:sp>
        <p:nvSpPr>
          <p:cNvPr id="16" name="Shape 14"/>
          <p:cNvSpPr/>
          <p:nvPr/>
        </p:nvSpPr>
        <p:spPr>
          <a:xfrm>
            <a:off x="7405926" y="4466392"/>
            <a:ext cx="6430685" cy="544354"/>
          </a:xfrm>
          <a:prstGeom prst="roundRect">
            <a:avLst>
              <a:gd name="adj" fmla="val 48002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485120" y="456842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100" dirty="0"/>
          </a:p>
        </p:txBody>
      </p:sp>
      <p:sp>
        <p:nvSpPr>
          <p:cNvPr id="18" name="Text 16"/>
          <p:cNvSpPr/>
          <p:nvPr/>
        </p:nvSpPr>
        <p:spPr>
          <a:xfrm>
            <a:off x="7587377" y="5192197"/>
            <a:ext cx="3510677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Boyce-Codd Normal Form (BCNF)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587377" y="5584507"/>
            <a:ext cx="606778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strongest form achieved by ensuring every determinant is a candidate key.</a:t>
            </a:r>
            <a:endParaRPr lang="en-US" sz="1400" dirty="0"/>
          </a:p>
        </p:txBody>
      </p:sp>
      <p:sp>
        <p:nvSpPr>
          <p:cNvPr id="20" name="Text 18"/>
          <p:cNvSpPr/>
          <p:nvPr/>
        </p:nvSpPr>
        <p:spPr>
          <a:xfrm>
            <a:off x="1065967" y="6754654"/>
            <a:ext cx="12770644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Example Transformation: We split repeating category and subcategory information from the </a:t>
            </a:r>
            <a:r>
              <a:rPr lang="en-US" sz="14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</a:t>
            </a: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table into new </a:t>
            </a:r>
            <a:r>
              <a:rPr lang="en-US" sz="14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Category</a:t>
            </a: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4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Subcategory</a:t>
            </a: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tables, satisfying 3NF.</a:t>
            </a:r>
            <a:endParaRPr lang="en-US" sz="1400" dirty="0"/>
          </a:p>
        </p:txBody>
      </p:sp>
      <p:sp>
        <p:nvSpPr>
          <p:cNvPr id="21" name="Shape 19"/>
          <p:cNvSpPr/>
          <p:nvPr/>
        </p:nvSpPr>
        <p:spPr>
          <a:xfrm>
            <a:off x="793790" y="6550581"/>
            <a:ext cx="22860" cy="988695"/>
          </a:xfrm>
          <a:prstGeom prst="rect">
            <a:avLst/>
          </a:prstGeom>
          <a:solidFill>
            <a:srgbClr val="D2600F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7241" y="618530"/>
            <a:ext cx="3917275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STUDENT 3: Sample Data &amp; Queries</a:t>
            </a:r>
            <a:endParaRPr lang="en-US" sz="1850" dirty="0"/>
          </a:p>
        </p:txBody>
      </p:sp>
      <p:sp>
        <p:nvSpPr>
          <p:cNvPr id="3" name="Text 1"/>
          <p:cNvSpPr/>
          <p:nvPr/>
        </p:nvSpPr>
        <p:spPr>
          <a:xfrm>
            <a:off x="787241" y="993577"/>
            <a:ext cx="8427601" cy="597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Populating the Database: Sample Data</a:t>
            </a:r>
            <a:endParaRPr lang="en-US" sz="3750" dirty="0"/>
          </a:p>
        </p:txBody>
      </p:sp>
      <p:sp>
        <p:nvSpPr>
          <p:cNvPr id="4" name="Shape 2"/>
          <p:cNvSpPr/>
          <p:nvPr/>
        </p:nvSpPr>
        <p:spPr>
          <a:xfrm>
            <a:off x="787241" y="2092762"/>
            <a:ext cx="6294715" cy="4466153"/>
          </a:xfrm>
          <a:prstGeom prst="roundRect">
            <a:avLst>
              <a:gd name="adj" fmla="val 1798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94861" y="2100382"/>
            <a:ext cx="6279475" cy="1483638"/>
          </a:xfrm>
          <a:prstGeom prst="roundRect">
            <a:avLst>
              <a:gd name="adj" fmla="val 5413"/>
            </a:avLst>
          </a:prstGeom>
          <a:solidFill>
            <a:srgbClr val="FCE2CF"/>
          </a:solidFill>
          <a:ln/>
        </p:spPr>
      </p:sp>
      <p:sp>
        <p:nvSpPr>
          <p:cNvPr id="6" name="Text 4"/>
          <p:cNvSpPr/>
          <p:nvPr/>
        </p:nvSpPr>
        <p:spPr>
          <a:xfrm>
            <a:off x="985957" y="2291477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5957" y="2781181"/>
            <a:ext cx="589728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Includes three active profiles: Aino, Elias, and Sanna, each with associated billing and shipping addresses.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794861" y="3584019"/>
            <a:ext cx="6279475" cy="1483638"/>
          </a:xfrm>
          <a:prstGeom prst="rect">
            <a:avLst/>
          </a:prstGeom>
          <a:solidFill>
            <a:srgbClr val="FCE2CF"/>
          </a:solidFill>
          <a:ln/>
        </p:spPr>
      </p:sp>
      <p:sp>
        <p:nvSpPr>
          <p:cNvPr id="9" name="Shape 7"/>
          <p:cNvSpPr/>
          <p:nvPr/>
        </p:nvSpPr>
        <p:spPr>
          <a:xfrm>
            <a:off x="794861" y="3584019"/>
            <a:ext cx="6279475" cy="22860"/>
          </a:xfrm>
          <a:prstGeom prst="roundRect">
            <a:avLst>
              <a:gd name="adj" fmla="val 351305"/>
            </a:avLst>
          </a:prstGeom>
          <a:solidFill>
            <a:srgbClr val="E2C8B5"/>
          </a:solidFill>
          <a:ln/>
        </p:spPr>
      </p:sp>
      <p:sp>
        <p:nvSpPr>
          <p:cNvPr id="10" name="Text 8"/>
          <p:cNvSpPr/>
          <p:nvPr/>
        </p:nvSpPr>
        <p:spPr>
          <a:xfrm>
            <a:off x="985957" y="3775115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Products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985957" y="4264819"/>
            <a:ext cx="589728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Stocking high-value items: iPhone 15 Pro, Dell XPS 13, and popular accessories like JBL Flip 6.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794861" y="5067657"/>
            <a:ext cx="6279475" cy="1483638"/>
          </a:xfrm>
          <a:prstGeom prst="rect">
            <a:avLst/>
          </a:prstGeom>
          <a:solidFill>
            <a:srgbClr val="FCE2CF"/>
          </a:solidFill>
          <a:ln/>
        </p:spPr>
      </p:sp>
      <p:sp>
        <p:nvSpPr>
          <p:cNvPr id="13" name="Shape 11"/>
          <p:cNvSpPr/>
          <p:nvPr/>
        </p:nvSpPr>
        <p:spPr>
          <a:xfrm>
            <a:off x="794861" y="5067657"/>
            <a:ext cx="6279475" cy="22860"/>
          </a:xfrm>
          <a:prstGeom prst="roundRect">
            <a:avLst>
              <a:gd name="adj" fmla="val 351305"/>
            </a:avLst>
          </a:prstGeom>
          <a:solidFill>
            <a:srgbClr val="E2C8B5"/>
          </a:solidFill>
          <a:ln/>
        </p:spPr>
      </p:sp>
      <p:sp>
        <p:nvSpPr>
          <p:cNvPr id="14" name="Text 12"/>
          <p:cNvSpPr/>
          <p:nvPr/>
        </p:nvSpPr>
        <p:spPr>
          <a:xfrm>
            <a:off x="985957" y="5258753"/>
            <a:ext cx="2390061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Orders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985957" y="5748457"/>
            <a:ext cx="589728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total of 6 sample orders, fully linked to corresponding payment records and shipment tracking details.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87241" y="6773942"/>
            <a:ext cx="6294715" cy="6117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Screenshots of </a:t>
            </a:r>
            <a:r>
              <a:rPr lang="en-US" sz="15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customers;</a:t>
            </a: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and </a:t>
            </a:r>
            <a:r>
              <a:rPr lang="en-US" sz="15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* FROM products;</a:t>
            </a: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are included in the appendix to verify data entry.</a:t>
            </a:r>
            <a:endParaRPr lang="en-US" sz="1500" dirty="0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063" y="2092762"/>
            <a:ext cx="5350431" cy="535043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6864"/>
            <a:ext cx="8654891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Essential Queries for Operational Reporting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793790" y="1498640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developed robust SQL queries leveraging joins, aggregation, and subqueries to extract meaningful business data.</a:t>
            </a:r>
            <a:endParaRPr lang="en-US" sz="1300" dirty="0"/>
          </a:p>
        </p:txBody>
      </p:sp>
      <p:sp>
        <p:nvSpPr>
          <p:cNvPr id="4" name="Shape 2"/>
          <p:cNvSpPr/>
          <p:nvPr/>
        </p:nvSpPr>
        <p:spPr>
          <a:xfrm>
            <a:off x="793790" y="215348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857548" y="218533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346478" y="2211943"/>
            <a:ext cx="259389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Aggregation with HAVING</a:t>
            </a:r>
            <a:endParaRPr lang="en-US" sz="1650" dirty="0"/>
          </a:p>
        </p:txBody>
      </p:sp>
      <p:sp>
        <p:nvSpPr>
          <p:cNvPr id="7" name="Shape 5"/>
          <p:cNvSpPr/>
          <p:nvPr/>
        </p:nvSpPr>
        <p:spPr>
          <a:xfrm>
            <a:off x="1346478" y="2669024"/>
            <a:ext cx="3170753" cy="1343739"/>
          </a:xfrm>
          <a:prstGeom prst="roundRect">
            <a:avLst>
              <a:gd name="adj" fmla="val 5317"/>
            </a:avLst>
          </a:prstGeom>
          <a:solidFill>
            <a:srgbClr val="F2EBE3"/>
          </a:solidFill>
          <a:ln/>
        </p:spPr>
      </p:sp>
      <p:sp>
        <p:nvSpPr>
          <p:cNvPr id="8" name="Shape 6"/>
          <p:cNvSpPr/>
          <p:nvPr/>
        </p:nvSpPr>
        <p:spPr>
          <a:xfrm>
            <a:off x="1338024" y="2669024"/>
            <a:ext cx="3187660" cy="1343739"/>
          </a:xfrm>
          <a:prstGeom prst="roundRect">
            <a:avLst>
              <a:gd name="adj" fmla="val 1899"/>
            </a:avLst>
          </a:prstGeom>
          <a:solidFill>
            <a:srgbClr val="F2EBE3"/>
          </a:solidFill>
          <a:ln/>
        </p:spPr>
      </p:sp>
      <p:sp>
        <p:nvSpPr>
          <p:cNvPr id="9" name="Text 7"/>
          <p:cNvSpPr/>
          <p:nvPr/>
        </p:nvSpPr>
        <p:spPr>
          <a:xfrm>
            <a:off x="1508046" y="2796540"/>
            <a:ext cx="284761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customer_id, SUM(total) FROM orders GROUP BY customer_id HAVING SUM(total) &gt; 1000;</a:t>
            </a:r>
            <a:endParaRPr lang="en-US" sz="1300" dirty="0"/>
          </a:p>
        </p:txBody>
      </p:sp>
      <p:sp>
        <p:nvSpPr>
          <p:cNvPr id="10" name="Text 8"/>
          <p:cNvSpPr/>
          <p:nvPr/>
        </p:nvSpPr>
        <p:spPr>
          <a:xfrm>
            <a:off x="1346478" y="4204097"/>
            <a:ext cx="3170753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Identifies high-value customers who have spent over $1,000 across their orders.</a:t>
            </a:r>
            <a:endParaRPr lang="en-US" sz="1300" dirty="0"/>
          </a:p>
        </p:txBody>
      </p:sp>
      <p:sp>
        <p:nvSpPr>
          <p:cNvPr id="11" name="Shape 9"/>
          <p:cNvSpPr/>
          <p:nvPr/>
        </p:nvSpPr>
        <p:spPr>
          <a:xfrm>
            <a:off x="4729877" y="2153483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4793635" y="2185333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3" name="Text 11"/>
          <p:cNvSpPr/>
          <p:nvPr/>
        </p:nvSpPr>
        <p:spPr>
          <a:xfrm>
            <a:off x="5282565" y="2211943"/>
            <a:ext cx="2126456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Complex Subquery</a:t>
            </a:r>
            <a:endParaRPr lang="en-US" sz="1650" dirty="0"/>
          </a:p>
        </p:txBody>
      </p:sp>
      <p:sp>
        <p:nvSpPr>
          <p:cNvPr id="14" name="Shape 12"/>
          <p:cNvSpPr/>
          <p:nvPr/>
        </p:nvSpPr>
        <p:spPr>
          <a:xfrm>
            <a:off x="5282565" y="2669024"/>
            <a:ext cx="3170872" cy="1343739"/>
          </a:xfrm>
          <a:prstGeom prst="roundRect">
            <a:avLst>
              <a:gd name="adj" fmla="val 5317"/>
            </a:avLst>
          </a:prstGeom>
          <a:solidFill>
            <a:srgbClr val="F2EBE3"/>
          </a:solidFill>
          <a:ln/>
        </p:spPr>
      </p:sp>
      <p:sp>
        <p:nvSpPr>
          <p:cNvPr id="15" name="Shape 13"/>
          <p:cNvSpPr/>
          <p:nvPr/>
        </p:nvSpPr>
        <p:spPr>
          <a:xfrm>
            <a:off x="5274112" y="2669024"/>
            <a:ext cx="3187779" cy="1343739"/>
          </a:xfrm>
          <a:prstGeom prst="roundRect">
            <a:avLst>
              <a:gd name="adj" fmla="val 1899"/>
            </a:avLst>
          </a:prstGeom>
          <a:solidFill>
            <a:srgbClr val="F2EBE3"/>
          </a:solidFill>
          <a:ln/>
        </p:spPr>
      </p:sp>
      <p:sp>
        <p:nvSpPr>
          <p:cNvPr id="16" name="Text 14"/>
          <p:cNvSpPr/>
          <p:nvPr/>
        </p:nvSpPr>
        <p:spPr>
          <a:xfrm>
            <a:off x="5444133" y="2796540"/>
            <a:ext cx="284773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SELECT name FROM products WHERE id IN (SELECT product_id FROM order_items WHERE order_id=1);</a:t>
            </a:r>
            <a:endParaRPr lang="en-US" sz="1300" dirty="0"/>
          </a:p>
        </p:txBody>
      </p:sp>
      <p:sp>
        <p:nvSpPr>
          <p:cNvPr id="17" name="Text 15"/>
          <p:cNvSpPr/>
          <p:nvPr/>
        </p:nvSpPr>
        <p:spPr>
          <a:xfrm>
            <a:off x="5282565" y="4204097"/>
            <a:ext cx="3170872" cy="8165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Retrieves the names of all products associated with a specific order (Order ID 1).</a:t>
            </a:r>
            <a:endParaRPr lang="en-US" sz="1300" dirty="0"/>
          </a:p>
        </p:txBody>
      </p:sp>
      <p:sp>
        <p:nvSpPr>
          <p:cNvPr id="18" name="Shape 16"/>
          <p:cNvSpPr/>
          <p:nvPr/>
        </p:nvSpPr>
        <p:spPr>
          <a:xfrm>
            <a:off x="793790" y="5360789"/>
            <a:ext cx="382667" cy="382667"/>
          </a:xfrm>
          <a:prstGeom prst="roundRect">
            <a:avLst>
              <a:gd name="adj" fmla="val 18672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57548" y="5392638"/>
            <a:ext cx="255151" cy="318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000" dirty="0"/>
          </a:p>
        </p:txBody>
      </p:sp>
      <p:sp>
        <p:nvSpPr>
          <p:cNvPr id="20" name="Text 18"/>
          <p:cNvSpPr/>
          <p:nvPr/>
        </p:nvSpPr>
        <p:spPr>
          <a:xfrm>
            <a:off x="1346478" y="5419249"/>
            <a:ext cx="247304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Manipulation (DML)</a:t>
            </a:r>
            <a:endParaRPr lang="en-US" sz="1650" dirty="0"/>
          </a:p>
        </p:txBody>
      </p:sp>
      <p:sp>
        <p:nvSpPr>
          <p:cNvPr id="21" name="Shape 19"/>
          <p:cNvSpPr/>
          <p:nvPr/>
        </p:nvSpPr>
        <p:spPr>
          <a:xfrm>
            <a:off x="1346478" y="5876330"/>
            <a:ext cx="7106960" cy="799386"/>
          </a:xfrm>
          <a:prstGeom prst="roundRect">
            <a:avLst>
              <a:gd name="adj" fmla="val 8938"/>
            </a:avLst>
          </a:prstGeom>
          <a:solidFill>
            <a:srgbClr val="F2EBE3"/>
          </a:solidFill>
          <a:ln/>
        </p:spPr>
      </p:sp>
      <p:sp>
        <p:nvSpPr>
          <p:cNvPr id="22" name="Shape 20"/>
          <p:cNvSpPr/>
          <p:nvPr/>
        </p:nvSpPr>
        <p:spPr>
          <a:xfrm>
            <a:off x="1338024" y="5876330"/>
            <a:ext cx="7123867" cy="799386"/>
          </a:xfrm>
          <a:prstGeom prst="roundRect">
            <a:avLst>
              <a:gd name="adj" fmla="val 3192"/>
            </a:avLst>
          </a:prstGeom>
          <a:solidFill>
            <a:srgbClr val="F2EBE3"/>
          </a:solidFill>
          <a:ln/>
        </p:spPr>
      </p:sp>
      <p:sp>
        <p:nvSpPr>
          <p:cNvPr id="23" name="Text 21"/>
          <p:cNvSpPr/>
          <p:nvPr/>
        </p:nvSpPr>
        <p:spPr>
          <a:xfrm>
            <a:off x="1508046" y="6003846"/>
            <a:ext cx="6783824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highlight>
                  <a:srgbClr val="F2EBE3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 orders SET status='cancelled' WHERE id=5; DELETE FROM shipments WHERE id=6;</a:t>
            </a:r>
            <a:endParaRPr lang="en-US" sz="1300" dirty="0"/>
          </a:p>
        </p:txBody>
      </p:sp>
      <p:sp>
        <p:nvSpPr>
          <p:cNvPr id="24" name="Text 22"/>
          <p:cNvSpPr/>
          <p:nvPr/>
        </p:nvSpPr>
        <p:spPr>
          <a:xfrm>
            <a:off x="1346478" y="6867049"/>
            <a:ext cx="710696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Demonstrates critical business logic for updating order status and deleting shipment records.</a:t>
            </a:r>
            <a:endParaRPr lang="en-US" sz="1300" dirty="0"/>
          </a:p>
        </p:txBody>
      </p:sp>
      <p:pic>
        <p:nvPicPr>
          <p:cNvPr id="2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109" y="2153483"/>
            <a:ext cx="3725942" cy="3725942"/>
          </a:xfrm>
          <a:prstGeom prst="rect">
            <a:avLst/>
          </a:prstGeom>
        </p:spPr>
      </p:pic>
      <p:sp>
        <p:nvSpPr>
          <p:cNvPr id="26" name="Text 23"/>
          <p:cNvSpPr/>
          <p:nvPr/>
        </p:nvSpPr>
        <p:spPr>
          <a:xfrm>
            <a:off x="8876109" y="6070759"/>
            <a:ext cx="4968002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Screenshot confirming the output of the high-value customer query.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1355</Words>
  <Application>Microsoft Office PowerPoint</Application>
  <PresentationFormat>Custom</PresentationFormat>
  <Paragraphs>141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Bitter Medium</vt:lpstr>
      <vt:lpstr>Arial</vt:lpstr>
      <vt:lpstr>Open Sans</vt:lpstr>
      <vt:lpstr>Consolas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Chathuri Udalamaththa Gamage</cp:lastModifiedBy>
  <cp:revision>7</cp:revision>
  <dcterms:created xsi:type="dcterms:W3CDTF">2025-10-15T11:25:59Z</dcterms:created>
  <dcterms:modified xsi:type="dcterms:W3CDTF">2025-10-15T17:59:07Z</dcterms:modified>
</cp:coreProperties>
</file>